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59" r:id="rId8"/>
    <p:sldId id="276" r:id="rId9"/>
    <p:sldId id="277" r:id="rId10"/>
    <p:sldId id="278" r:id="rId11"/>
    <p:sldId id="279" r:id="rId12"/>
    <p:sldId id="287" r:id="rId13"/>
    <p:sldId id="280" r:id="rId14"/>
    <p:sldId id="288" r:id="rId15"/>
    <p:sldId id="289" r:id="rId16"/>
    <p:sldId id="290" r:id="rId17"/>
    <p:sldId id="291" r:id="rId18"/>
    <p:sldId id="292" r:id="rId19"/>
    <p:sldId id="281" r:id="rId20"/>
    <p:sldId id="282" r:id="rId21"/>
    <p:sldId id="285" r:id="rId22"/>
    <p:sldId id="283" r:id="rId23"/>
    <p:sldId id="286" r:id="rId24"/>
    <p:sldId id="293" r:id="rId25"/>
    <p:sldId id="264" r:id="rId26"/>
    <p:sldId id="28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7/28/2025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84496" y="139959"/>
            <a:ext cx="6881414" cy="1633736"/>
          </a:xfrm>
        </p:spPr>
        <p:txBody>
          <a:bodyPr/>
          <a:lstStyle/>
          <a:p>
            <a:r>
              <a:rPr lang="en-US" sz="3200" dirty="0">
                <a:solidFill>
                  <a:schemeClr val="bg1"/>
                </a:solidFill>
              </a:rPr>
              <a:t>Unified mentor- machine learning internship project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737939" y="5468619"/>
            <a:ext cx="4989628" cy="816022"/>
          </a:xfrm>
        </p:spPr>
        <p:txBody>
          <a:bodyPr>
            <a:normAutofit fontScale="92500" lnSpcReduction="20000"/>
          </a:bodyPr>
          <a:lstStyle/>
          <a:p>
            <a:pPr algn="ctr"/>
            <a:r>
              <a:rPr lang="en-US" sz="2800" b="1" dirty="0">
                <a:solidFill>
                  <a:schemeClr val="accent6">
                    <a:lumMod val="60000"/>
                    <a:lumOff val="40000"/>
                  </a:schemeClr>
                </a:solidFill>
              </a:rPr>
              <a:t>Presentation by</a:t>
            </a:r>
          </a:p>
          <a:p>
            <a:pPr algn="ctr"/>
            <a:r>
              <a:rPr lang="en-US" sz="2800" b="1" dirty="0">
                <a:solidFill>
                  <a:schemeClr val="accent6">
                    <a:lumMod val="60000"/>
                    <a:lumOff val="40000"/>
                  </a:schemeClr>
                </a:solidFill>
              </a:rPr>
              <a:t>Indumathi Rajendran</a:t>
            </a:r>
          </a:p>
        </p:txBody>
      </p:sp>
      <p:sp>
        <p:nvSpPr>
          <p:cNvPr id="2" name="Title 9">
            <a:extLst>
              <a:ext uri="{FF2B5EF4-FFF2-40B4-BE49-F238E27FC236}">
                <a16:creationId xmlns:a16="http://schemas.microsoft.com/office/drawing/2014/main" id="{F0F05914-F114-1BBD-BA47-639DF679A18B}"/>
              </a:ext>
            </a:extLst>
          </p:cNvPr>
          <p:cNvSpPr txBox="1">
            <a:spLocks/>
          </p:cNvSpPr>
          <p:nvPr/>
        </p:nvSpPr>
        <p:spPr>
          <a:xfrm>
            <a:off x="167950" y="2239345"/>
            <a:ext cx="6400800" cy="1391141"/>
          </a:xfrm>
          <a:prstGeom prst="rect">
            <a:avLst/>
          </a:prstGeom>
        </p:spPr>
        <p:txBody>
          <a:bodyPr anchor="b"/>
          <a:lstStyle>
            <a:lvl1pPr algn="l" defTabSz="914400" rtl="0" eaLnBrk="1" latinLnBrk="0" hangingPunct="1">
              <a:lnSpc>
                <a:spcPct val="90000"/>
              </a:lnSpc>
              <a:spcBef>
                <a:spcPct val="0"/>
              </a:spcBef>
              <a:buNone/>
              <a:defRPr sz="4800" kern="1200" cap="all" spc="400" baseline="0">
                <a:solidFill>
                  <a:schemeClr val="accent6"/>
                </a:solidFill>
                <a:latin typeface="+mj-lt"/>
                <a:ea typeface="+mj-ea"/>
                <a:cs typeface="+mj-cs"/>
              </a:defRPr>
            </a:lvl1pPr>
          </a:lstStyle>
          <a:p>
            <a:r>
              <a:rPr lang="en-US" sz="3200" dirty="0"/>
              <a:t>Animal classification using neural networks</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52400" y="1607409"/>
            <a:ext cx="7904671" cy="1238428"/>
          </a:xfrm>
        </p:spPr>
        <p:txBody>
          <a:bodyPr/>
          <a:lstStyle/>
          <a:p>
            <a:r>
              <a:rPr lang="en-US" sz="3200" dirty="0"/>
              <a:t>Model evaluation</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488231" y="2699382"/>
            <a:ext cx="104922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The performance of the animal classification models was evaluated using several key metrics, including accuracy, precision, recall, and F1-score. These metrics provided a comprehensive understanding of the model’s ability to correctly classify images across all animal classes. A confusion matrix was used to visualize the true versus predicted labels, helping identify specific classes where misclassifications were common. Additionally, training and validation accuracy/loss curves were plotted to monitor the learning process and detect issues like overfitting or underfitting.</a:t>
            </a:r>
          </a:p>
        </p:txBody>
      </p:sp>
    </p:spTree>
    <p:extLst>
      <p:ext uri="{BB962C8B-B14F-4D97-AF65-F5344CB8AC3E}">
        <p14:creationId xmlns:p14="http://schemas.microsoft.com/office/powerpoint/2010/main" val="137620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430369" y="1652978"/>
            <a:ext cx="7904671" cy="1238428"/>
          </a:xfrm>
        </p:spPr>
        <p:txBody>
          <a:bodyPr/>
          <a:lstStyle/>
          <a:p>
            <a:r>
              <a:rPr lang="en-US" sz="3200" dirty="0">
                <a:solidFill>
                  <a:schemeClr val="accent3">
                    <a:lumMod val="60000"/>
                    <a:lumOff val="40000"/>
                  </a:schemeClr>
                </a:solidFill>
              </a:rPr>
              <a:t>Vgg 16 Model summary</a:t>
            </a:r>
          </a:p>
        </p:txBody>
      </p:sp>
      <p:pic>
        <p:nvPicPr>
          <p:cNvPr id="4" name="Picture 3">
            <a:extLst>
              <a:ext uri="{FF2B5EF4-FFF2-40B4-BE49-F238E27FC236}">
                <a16:creationId xmlns:a16="http://schemas.microsoft.com/office/drawing/2014/main" id="{EAD3D5AC-BC2E-E665-E1C9-460DFB3AE1D9}"/>
              </a:ext>
            </a:extLst>
          </p:cNvPr>
          <p:cNvPicPr>
            <a:picLocks noChangeAspect="1"/>
          </p:cNvPicPr>
          <p:nvPr/>
        </p:nvPicPr>
        <p:blipFill>
          <a:blip r:embed="rId2"/>
          <a:stretch>
            <a:fillRect/>
          </a:stretch>
        </p:blipFill>
        <p:spPr>
          <a:xfrm>
            <a:off x="1904214" y="2714921"/>
            <a:ext cx="6956982" cy="3515268"/>
          </a:xfrm>
          <a:prstGeom prst="rect">
            <a:avLst/>
          </a:prstGeom>
        </p:spPr>
      </p:pic>
    </p:spTree>
    <p:extLst>
      <p:ext uri="{BB962C8B-B14F-4D97-AF65-F5344CB8AC3E}">
        <p14:creationId xmlns:p14="http://schemas.microsoft.com/office/powerpoint/2010/main" val="43252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663222" y="1206630"/>
            <a:ext cx="7904671" cy="1194581"/>
          </a:xfrm>
        </p:spPr>
        <p:txBody>
          <a:bodyPr/>
          <a:lstStyle/>
          <a:p>
            <a:r>
              <a:rPr lang="en-US" sz="3200" dirty="0">
                <a:solidFill>
                  <a:schemeClr val="accent3">
                    <a:lumMod val="60000"/>
                    <a:lumOff val="40000"/>
                  </a:schemeClr>
                </a:solidFill>
              </a:rPr>
              <a:t>Model comparison</a:t>
            </a:r>
          </a:p>
        </p:txBody>
      </p:sp>
      <p:pic>
        <p:nvPicPr>
          <p:cNvPr id="5" name="Picture 4">
            <a:extLst>
              <a:ext uri="{FF2B5EF4-FFF2-40B4-BE49-F238E27FC236}">
                <a16:creationId xmlns:a16="http://schemas.microsoft.com/office/drawing/2014/main" id="{90BC0B88-09B9-B812-744F-EB2D49DE362D}"/>
              </a:ext>
            </a:extLst>
          </p:cNvPr>
          <p:cNvPicPr>
            <a:picLocks noChangeAspect="1"/>
          </p:cNvPicPr>
          <p:nvPr/>
        </p:nvPicPr>
        <p:blipFill>
          <a:blip r:embed="rId2"/>
          <a:stretch>
            <a:fillRect/>
          </a:stretch>
        </p:blipFill>
        <p:spPr>
          <a:xfrm>
            <a:off x="238722" y="1983570"/>
            <a:ext cx="5563082" cy="4229467"/>
          </a:xfrm>
          <a:prstGeom prst="rect">
            <a:avLst/>
          </a:prstGeom>
        </p:spPr>
      </p:pic>
      <p:pic>
        <p:nvPicPr>
          <p:cNvPr id="7" name="Picture 6">
            <a:extLst>
              <a:ext uri="{FF2B5EF4-FFF2-40B4-BE49-F238E27FC236}">
                <a16:creationId xmlns:a16="http://schemas.microsoft.com/office/drawing/2014/main" id="{C3DCD6E9-F844-F5E9-C182-A498B48D83CE}"/>
              </a:ext>
            </a:extLst>
          </p:cNvPr>
          <p:cNvPicPr>
            <a:picLocks noChangeAspect="1"/>
          </p:cNvPicPr>
          <p:nvPr/>
        </p:nvPicPr>
        <p:blipFill>
          <a:blip r:embed="rId3"/>
          <a:stretch>
            <a:fillRect/>
          </a:stretch>
        </p:blipFill>
        <p:spPr>
          <a:xfrm>
            <a:off x="6096000" y="1983569"/>
            <a:ext cx="5857278" cy="4229467"/>
          </a:xfrm>
          <a:prstGeom prst="rect">
            <a:avLst/>
          </a:prstGeom>
        </p:spPr>
      </p:pic>
    </p:spTree>
    <p:extLst>
      <p:ext uri="{BB962C8B-B14F-4D97-AF65-F5344CB8AC3E}">
        <p14:creationId xmlns:p14="http://schemas.microsoft.com/office/powerpoint/2010/main" val="3572836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618904" y="1285333"/>
            <a:ext cx="7904671" cy="1238428"/>
          </a:xfrm>
        </p:spPr>
        <p:txBody>
          <a:bodyPr/>
          <a:lstStyle/>
          <a:p>
            <a:r>
              <a:rPr lang="en-US" sz="3200" dirty="0">
                <a:solidFill>
                  <a:schemeClr val="accent3">
                    <a:lumMod val="60000"/>
                    <a:lumOff val="40000"/>
                  </a:schemeClr>
                </a:solidFill>
              </a:rPr>
              <a:t>Model comparison</a:t>
            </a:r>
          </a:p>
        </p:txBody>
      </p:sp>
      <p:pic>
        <p:nvPicPr>
          <p:cNvPr id="4" name="Picture 3">
            <a:extLst>
              <a:ext uri="{FF2B5EF4-FFF2-40B4-BE49-F238E27FC236}">
                <a16:creationId xmlns:a16="http://schemas.microsoft.com/office/drawing/2014/main" id="{4E874311-ACA0-EE8A-96B2-F5309EC8F3D4}"/>
              </a:ext>
            </a:extLst>
          </p:cNvPr>
          <p:cNvPicPr>
            <a:picLocks noChangeAspect="1"/>
          </p:cNvPicPr>
          <p:nvPr/>
        </p:nvPicPr>
        <p:blipFill>
          <a:blip r:embed="rId2"/>
          <a:stretch>
            <a:fillRect/>
          </a:stretch>
        </p:blipFill>
        <p:spPr>
          <a:xfrm>
            <a:off x="261929" y="2027070"/>
            <a:ext cx="5554409" cy="4155483"/>
          </a:xfrm>
          <a:prstGeom prst="rect">
            <a:avLst/>
          </a:prstGeom>
        </p:spPr>
      </p:pic>
      <p:pic>
        <p:nvPicPr>
          <p:cNvPr id="8" name="Picture 7">
            <a:extLst>
              <a:ext uri="{FF2B5EF4-FFF2-40B4-BE49-F238E27FC236}">
                <a16:creationId xmlns:a16="http://schemas.microsoft.com/office/drawing/2014/main" id="{EEEE9C94-FBCF-4035-C93A-182F9C3FA5B4}"/>
              </a:ext>
            </a:extLst>
          </p:cNvPr>
          <p:cNvPicPr>
            <a:picLocks noChangeAspect="1"/>
          </p:cNvPicPr>
          <p:nvPr/>
        </p:nvPicPr>
        <p:blipFill>
          <a:blip r:embed="rId3"/>
          <a:stretch>
            <a:fillRect/>
          </a:stretch>
        </p:blipFill>
        <p:spPr>
          <a:xfrm>
            <a:off x="6096001" y="2027070"/>
            <a:ext cx="5834070" cy="4155483"/>
          </a:xfrm>
          <a:prstGeom prst="rect">
            <a:avLst/>
          </a:prstGeom>
        </p:spPr>
      </p:pic>
    </p:spTree>
    <p:extLst>
      <p:ext uri="{BB962C8B-B14F-4D97-AF65-F5344CB8AC3E}">
        <p14:creationId xmlns:p14="http://schemas.microsoft.com/office/powerpoint/2010/main" val="4195823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446719" y="1593130"/>
            <a:ext cx="7904671" cy="1241715"/>
          </a:xfrm>
        </p:spPr>
        <p:txBody>
          <a:bodyPr/>
          <a:lstStyle/>
          <a:p>
            <a:r>
              <a:rPr lang="en-US" sz="3200" dirty="0">
                <a:solidFill>
                  <a:schemeClr val="accent3">
                    <a:lumMod val="60000"/>
                    <a:lumOff val="40000"/>
                  </a:schemeClr>
                </a:solidFill>
              </a:rPr>
              <a:t>Mobilenet v2 model summary</a:t>
            </a:r>
          </a:p>
        </p:txBody>
      </p:sp>
      <p:pic>
        <p:nvPicPr>
          <p:cNvPr id="4" name="Picture 3">
            <a:extLst>
              <a:ext uri="{FF2B5EF4-FFF2-40B4-BE49-F238E27FC236}">
                <a16:creationId xmlns:a16="http://schemas.microsoft.com/office/drawing/2014/main" id="{2C101AF4-EF44-4104-0DA1-5180599F7EDA}"/>
              </a:ext>
            </a:extLst>
          </p:cNvPr>
          <p:cNvPicPr>
            <a:picLocks noChangeAspect="1"/>
          </p:cNvPicPr>
          <p:nvPr/>
        </p:nvPicPr>
        <p:blipFill>
          <a:blip r:embed="rId2"/>
          <a:stretch>
            <a:fillRect/>
          </a:stretch>
        </p:blipFill>
        <p:spPr>
          <a:xfrm>
            <a:off x="2083324" y="2309567"/>
            <a:ext cx="6900420" cy="4241503"/>
          </a:xfrm>
          <a:prstGeom prst="rect">
            <a:avLst/>
          </a:prstGeom>
        </p:spPr>
      </p:pic>
    </p:spTree>
    <p:extLst>
      <p:ext uri="{BB962C8B-B14F-4D97-AF65-F5344CB8AC3E}">
        <p14:creationId xmlns:p14="http://schemas.microsoft.com/office/powerpoint/2010/main" val="192578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703433" y="1341562"/>
            <a:ext cx="7904671" cy="1238428"/>
          </a:xfrm>
        </p:spPr>
        <p:txBody>
          <a:bodyPr/>
          <a:lstStyle/>
          <a:p>
            <a:r>
              <a:rPr lang="en-US" sz="3200" dirty="0">
                <a:solidFill>
                  <a:schemeClr val="accent3">
                    <a:lumMod val="60000"/>
                    <a:lumOff val="40000"/>
                  </a:schemeClr>
                </a:solidFill>
              </a:rPr>
              <a:t>Moblienet v2 performance</a:t>
            </a:r>
          </a:p>
        </p:txBody>
      </p:sp>
      <p:pic>
        <p:nvPicPr>
          <p:cNvPr id="5" name="Picture 4">
            <a:extLst>
              <a:ext uri="{FF2B5EF4-FFF2-40B4-BE49-F238E27FC236}">
                <a16:creationId xmlns:a16="http://schemas.microsoft.com/office/drawing/2014/main" id="{E9B943C9-643B-AE54-884B-41D689134DB7}"/>
              </a:ext>
            </a:extLst>
          </p:cNvPr>
          <p:cNvPicPr>
            <a:picLocks noChangeAspect="1"/>
          </p:cNvPicPr>
          <p:nvPr/>
        </p:nvPicPr>
        <p:blipFill>
          <a:blip r:embed="rId2"/>
          <a:stretch>
            <a:fillRect/>
          </a:stretch>
        </p:blipFill>
        <p:spPr>
          <a:xfrm>
            <a:off x="2177279" y="1960776"/>
            <a:ext cx="6956981" cy="4821637"/>
          </a:xfrm>
          <a:prstGeom prst="rect">
            <a:avLst/>
          </a:prstGeom>
        </p:spPr>
      </p:pic>
    </p:spTree>
    <p:extLst>
      <p:ext uri="{BB962C8B-B14F-4D97-AF65-F5344CB8AC3E}">
        <p14:creationId xmlns:p14="http://schemas.microsoft.com/office/powerpoint/2010/main" val="4159865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52400" y="1607409"/>
            <a:ext cx="7904671" cy="1238428"/>
          </a:xfrm>
        </p:spPr>
        <p:txBody>
          <a:bodyPr/>
          <a:lstStyle/>
          <a:p>
            <a:r>
              <a:rPr lang="en-US" sz="3200" dirty="0"/>
              <a:t>Model comparison</a:t>
            </a:r>
          </a:p>
        </p:txBody>
      </p:sp>
      <p:graphicFrame>
        <p:nvGraphicFramePr>
          <p:cNvPr id="10" name="Table 9">
            <a:extLst>
              <a:ext uri="{FF2B5EF4-FFF2-40B4-BE49-F238E27FC236}">
                <a16:creationId xmlns:a16="http://schemas.microsoft.com/office/drawing/2014/main" id="{F7167365-D7AC-1DCE-A11B-4865115EA748}"/>
              </a:ext>
            </a:extLst>
          </p:cNvPr>
          <p:cNvGraphicFramePr>
            <a:graphicFrameLocks noGrp="1"/>
          </p:cNvGraphicFramePr>
          <p:nvPr>
            <p:extLst>
              <p:ext uri="{D42A27DB-BD31-4B8C-83A1-F6EECF244321}">
                <p14:modId xmlns:p14="http://schemas.microsoft.com/office/powerpoint/2010/main" val="2555729243"/>
              </p:ext>
            </p:extLst>
          </p:nvPr>
        </p:nvGraphicFramePr>
        <p:xfrm>
          <a:off x="838200" y="2538254"/>
          <a:ext cx="10515600" cy="2926080"/>
        </p:xfrm>
        <a:graphic>
          <a:graphicData uri="http://schemas.openxmlformats.org/drawingml/2006/table">
            <a:tbl>
              <a:tblPr>
                <a:tableStyleId>{69C7853C-536D-4A76-A0AE-DD22124D55A5}</a:tableStyleId>
              </a:tblPr>
              <a:tblGrid>
                <a:gridCol w="2628900">
                  <a:extLst>
                    <a:ext uri="{9D8B030D-6E8A-4147-A177-3AD203B41FA5}">
                      <a16:colId xmlns:a16="http://schemas.microsoft.com/office/drawing/2014/main" val="904702272"/>
                    </a:ext>
                  </a:extLst>
                </a:gridCol>
                <a:gridCol w="2628900">
                  <a:extLst>
                    <a:ext uri="{9D8B030D-6E8A-4147-A177-3AD203B41FA5}">
                      <a16:colId xmlns:a16="http://schemas.microsoft.com/office/drawing/2014/main" val="2087736233"/>
                    </a:ext>
                  </a:extLst>
                </a:gridCol>
                <a:gridCol w="2628900">
                  <a:extLst>
                    <a:ext uri="{9D8B030D-6E8A-4147-A177-3AD203B41FA5}">
                      <a16:colId xmlns:a16="http://schemas.microsoft.com/office/drawing/2014/main" val="2491556091"/>
                    </a:ext>
                  </a:extLst>
                </a:gridCol>
                <a:gridCol w="2628900">
                  <a:extLst>
                    <a:ext uri="{9D8B030D-6E8A-4147-A177-3AD203B41FA5}">
                      <a16:colId xmlns:a16="http://schemas.microsoft.com/office/drawing/2014/main" val="28106721"/>
                    </a:ext>
                  </a:extLst>
                </a:gridCol>
              </a:tblGrid>
              <a:tr h="0">
                <a:tc>
                  <a:txBody>
                    <a:bodyPr/>
                    <a:lstStyle/>
                    <a:p>
                      <a:r>
                        <a:rPr lang="en-IN" b="1" dirty="0"/>
                        <a:t>Model</a:t>
                      </a:r>
                    </a:p>
                  </a:txBody>
                  <a:tcPr anchor="ctr"/>
                </a:tc>
                <a:tc>
                  <a:txBody>
                    <a:bodyPr/>
                    <a:lstStyle/>
                    <a:p>
                      <a:r>
                        <a:rPr lang="en-IN" b="1" dirty="0"/>
                        <a:t>Accuracy</a:t>
                      </a:r>
                    </a:p>
                  </a:txBody>
                  <a:tcPr anchor="ctr"/>
                </a:tc>
                <a:tc>
                  <a:txBody>
                    <a:bodyPr/>
                    <a:lstStyle/>
                    <a:p>
                      <a:r>
                        <a:rPr lang="en-IN" b="1"/>
                        <a:t>Training Time</a:t>
                      </a:r>
                    </a:p>
                  </a:txBody>
                  <a:tcPr anchor="ctr"/>
                </a:tc>
                <a:tc>
                  <a:txBody>
                    <a:bodyPr/>
                    <a:lstStyle/>
                    <a:p>
                      <a:r>
                        <a:rPr lang="en-IN" b="1" dirty="0"/>
                        <a:t>Remarks</a:t>
                      </a:r>
                    </a:p>
                  </a:txBody>
                  <a:tcPr anchor="ctr"/>
                </a:tc>
                <a:extLst>
                  <a:ext uri="{0D108BD9-81ED-4DB2-BD59-A6C34878D82A}">
                    <a16:rowId xmlns:a16="http://schemas.microsoft.com/office/drawing/2014/main" val="648382666"/>
                  </a:ext>
                </a:extLst>
              </a:tr>
              <a:tr h="0">
                <a:tc>
                  <a:txBody>
                    <a:bodyPr/>
                    <a:lstStyle/>
                    <a:p>
                      <a:r>
                        <a:rPr lang="en-IN"/>
                        <a:t>Basic CNN</a:t>
                      </a:r>
                    </a:p>
                  </a:txBody>
                  <a:tcPr anchor="ctr"/>
                </a:tc>
                <a:tc>
                  <a:txBody>
                    <a:bodyPr/>
                    <a:lstStyle/>
                    <a:p>
                      <a:r>
                        <a:rPr lang="en-IN"/>
                        <a:t>Moderate</a:t>
                      </a:r>
                    </a:p>
                  </a:txBody>
                  <a:tcPr anchor="ctr"/>
                </a:tc>
                <a:tc>
                  <a:txBody>
                    <a:bodyPr/>
                    <a:lstStyle/>
                    <a:p>
                      <a:r>
                        <a:rPr lang="en-IN"/>
                        <a:t>Fast</a:t>
                      </a:r>
                    </a:p>
                  </a:txBody>
                  <a:tcPr anchor="ctr"/>
                </a:tc>
                <a:tc>
                  <a:txBody>
                    <a:bodyPr/>
                    <a:lstStyle/>
                    <a:p>
                      <a:r>
                        <a:rPr lang="en-IN"/>
                        <a:t>Lightweight, baseline model</a:t>
                      </a:r>
                    </a:p>
                  </a:txBody>
                  <a:tcPr anchor="ctr"/>
                </a:tc>
                <a:extLst>
                  <a:ext uri="{0D108BD9-81ED-4DB2-BD59-A6C34878D82A}">
                    <a16:rowId xmlns:a16="http://schemas.microsoft.com/office/drawing/2014/main" val="1396456777"/>
                  </a:ext>
                </a:extLst>
              </a:tr>
              <a:tr h="0">
                <a:tc>
                  <a:txBody>
                    <a:bodyPr/>
                    <a:lstStyle/>
                    <a:p>
                      <a:r>
                        <a:rPr lang="en-IN"/>
                        <a:t>VGG16</a:t>
                      </a:r>
                    </a:p>
                  </a:txBody>
                  <a:tcPr anchor="ctr"/>
                </a:tc>
                <a:tc>
                  <a:txBody>
                    <a:bodyPr/>
                    <a:lstStyle/>
                    <a:p>
                      <a:r>
                        <a:rPr lang="en-IN"/>
                        <a:t>High</a:t>
                      </a:r>
                    </a:p>
                  </a:txBody>
                  <a:tcPr anchor="ctr"/>
                </a:tc>
                <a:tc>
                  <a:txBody>
                    <a:bodyPr/>
                    <a:lstStyle/>
                    <a:p>
                      <a:r>
                        <a:rPr lang="en-IN"/>
                        <a:t>Medium</a:t>
                      </a:r>
                    </a:p>
                  </a:txBody>
                  <a:tcPr anchor="ctr"/>
                </a:tc>
                <a:tc>
                  <a:txBody>
                    <a:bodyPr/>
                    <a:lstStyle/>
                    <a:p>
                      <a:r>
                        <a:rPr lang="en-IN"/>
                        <a:t>Deeper layers, good generalization</a:t>
                      </a:r>
                    </a:p>
                  </a:txBody>
                  <a:tcPr anchor="ctr"/>
                </a:tc>
                <a:extLst>
                  <a:ext uri="{0D108BD9-81ED-4DB2-BD59-A6C34878D82A}">
                    <a16:rowId xmlns:a16="http://schemas.microsoft.com/office/drawing/2014/main" val="2315847960"/>
                  </a:ext>
                </a:extLst>
              </a:tr>
              <a:tr h="0">
                <a:tc>
                  <a:txBody>
                    <a:bodyPr/>
                    <a:lstStyle/>
                    <a:p>
                      <a:r>
                        <a:rPr lang="en-IN"/>
                        <a:t>ResNet50</a:t>
                      </a:r>
                    </a:p>
                  </a:txBody>
                  <a:tcPr anchor="ctr"/>
                </a:tc>
                <a:tc>
                  <a:txBody>
                    <a:bodyPr/>
                    <a:lstStyle/>
                    <a:p>
                      <a:r>
                        <a:rPr lang="en-IN"/>
                        <a:t>High</a:t>
                      </a:r>
                    </a:p>
                  </a:txBody>
                  <a:tcPr anchor="ctr"/>
                </a:tc>
                <a:tc>
                  <a:txBody>
                    <a:bodyPr/>
                    <a:lstStyle/>
                    <a:p>
                      <a:r>
                        <a:rPr lang="en-IN" dirty="0"/>
                        <a:t>Slower</a:t>
                      </a:r>
                    </a:p>
                  </a:txBody>
                  <a:tcPr anchor="ctr"/>
                </a:tc>
                <a:tc>
                  <a:txBody>
                    <a:bodyPr/>
                    <a:lstStyle/>
                    <a:p>
                      <a:r>
                        <a:rPr lang="en-IN" dirty="0"/>
                        <a:t>Best performance, but heavier</a:t>
                      </a:r>
                    </a:p>
                  </a:txBody>
                  <a:tcPr anchor="ctr"/>
                </a:tc>
                <a:extLst>
                  <a:ext uri="{0D108BD9-81ED-4DB2-BD59-A6C34878D82A}">
                    <a16:rowId xmlns:a16="http://schemas.microsoft.com/office/drawing/2014/main" val="687802570"/>
                  </a:ext>
                </a:extLst>
              </a:tr>
              <a:tr h="0">
                <a:tc>
                  <a:txBody>
                    <a:bodyPr/>
                    <a:lstStyle/>
                    <a:p>
                      <a:r>
                        <a:rPr lang="en-IN"/>
                        <a:t>MobileNet</a:t>
                      </a:r>
                    </a:p>
                  </a:txBody>
                  <a:tcPr anchor="ctr"/>
                </a:tc>
                <a:tc>
                  <a:txBody>
                    <a:bodyPr/>
                    <a:lstStyle/>
                    <a:p>
                      <a:r>
                        <a:rPr lang="en-IN"/>
                        <a:t>Good</a:t>
                      </a:r>
                    </a:p>
                  </a:txBody>
                  <a:tcPr anchor="ctr"/>
                </a:tc>
                <a:tc>
                  <a:txBody>
                    <a:bodyPr/>
                    <a:lstStyle/>
                    <a:p>
                      <a:r>
                        <a:rPr lang="en-IN"/>
                        <a:t>Very Fast</a:t>
                      </a:r>
                    </a:p>
                  </a:txBody>
                  <a:tcPr anchor="ctr"/>
                </a:tc>
                <a:tc>
                  <a:txBody>
                    <a:bodyPr/>
                    <a:lstStyle/>
                    <a:p>
                      <a:r>
                        <a:rPr lang="en-IN" dirty="0"/>
                        <a:t>Lightweight, good trade-off</a:t>
                      </a:r>
                    </a:p>
                  </a:txBody>
                  <a:tcPr anchor="ctr"/>
                </a:tc>
                <a:extLst>
                  <a:ext uri="{0D108BD9-81ED-4DB2-BD59-A6C34878D82A}">
                    <a16:rowId xmlns:a16="http://schemas.microsoft.com/office/drawing/2014/main" val="3137197516"/>
                  </a:ext>
                </a:extLst>
              </a:tr>
            </a:tbl>
          </a:graphicData>
        </a:graphic>
      </p:graphicFrame>
      <p:sp>
        <p:nvSpPr>
          <p:cNvPr id="11" name="Rectangle 1">
            <a:extLst>
              <a:ext uri="{FF2B5EF4-FFF2-40B4-BE49-F238E27FC236}">
                <a16:creationId xmlns:a16="http://schemas.microsoft.com/office/drawing/2014/main" id="{42D8392D-D6D9-E41A-F8CF-22C1BBE1C745}"/>
              </a:ext>
            </a:extLst>
          </p:cNvPr>
          <p:cNvSpPr>
            <a:spLocks noChangeArrowheads="1"/>
          </p:cNvSpPr>
          <p:nvPr/>
        </p:nvSpPr>
        <p:spPr bwMode="auto">
          <a:xfrm>
            <a:off x="838200" y="2538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59996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45706" y="1626071"/>
            <a:ext cx="7904671" cy="1238428"/>
          </a:xfrm>
        </p:spPr>
        <p:txBody>
          <a:bodyPr/>
          <a:lstStyle/>
          <a:p>
            <a:r>
              <a:rPr lang="en-US" sz="3200" dirty="0"/>
              <a:t>Model deployment</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394925" y="2536099"/>
            <a:ext cx="1049227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The best-performing model was deployed using a Flask-based API to make it accessible through a web interface. The trained model was saved in .h5 format and loaded within the Flask application for real-time inference. A simple and user-friendly HTML/CSS frontend was created, allowing users to upload animal images through a web form. When an image is submitted, it is processed by the backend, which performs the necessary preprocessing and uses the model to predict the animal class. This deployment approach enables seamless integration of the deep learning model into a functional web application, making it easy for end users to interact with the system without requiring any technical knowledge.</a:t>
            </a:r>
          </a:p>
        </p:txBody>
      </p:sp>
    </p:spTree>
    <p:extLst>
      <p:ext uri="{BB962C8B-B14F-4D97-AF65-F5344CB8AC3E}">
        <p14:creationId xmlns:p14="http://schemas.microsoft.com/office/powerpoint/2010/main" val="2950034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0" y="1529955"/>
            <a:ext cx="11451771" cy="910028"/>
          </a:xfrm>
        </p:spPr>
        <p:txBody>
          <a:bodyPr/>
          <a:lstStyle/>
          <a:p>
            <a:r>
              <a:rPr lang="en-US" dirty="0"/>
              <a:t>Architectural design and deployment</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503236" y="5430244"/>
            <a:ext cx="113721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IN" sz="1800" dirty="0">
                <a:solidFill>
                  <a:schemeClr val="accent6">
                    <a:lumMod val="60000"/>
                    <a:lumOff val="40000"/>
                  </a:schemeClr>
                </a:solidFill>
                <a:latin typeface="Arial" panose="020B0604020202020204" pitchFamily="34" charset="0"/>
                <a:cs typeface="Arial" panose="020B0604020202020204" pitchFamily="34" charset="0"/>
              </a:rPr>
              <a:t>The trained model was integrated into a Flask web framework for deployment. The model was serialized using joblib and loaded into a Flask API endpoint. A simple HTML/CSS frontend was created to accept user inputs, which are sent to the backend via HTTP POST requests. </a:t>
            </a: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90C475F-51A3-A57A-9368-EC8C5F7027D3}"/>
              </a:ext>
            </a:extLst>
          </p:cNvPr>
          <p:cNvPicPr>
            <a:picLocks noChangeAspect="1"/>
          </p:cNvPicPr>
          <p:nvPr/>
        </p:nvPicPr>
        <p:blipFill>
          <a:blip r:embed="rId2"/>
          <a:stretch>
            <a:fillRect/>
          </a:stretch>
        </p:blipFill>
        <p:spPr>
          <a:xfrm>
            <a:off x="503236" y="2087700"/>
            <a:ext cx="11372139" cy="3179551"/>
          </a:xfrm>
          <a:prstGeom prst="rect">
            <a:avLst/>
          </a:prstGeom>
        </p:spPr>
      </p:pic>
    </p:spTree>
    <p:extLst>
      <p:ext uri="{BB962C8B-B14F-4D97-AF65-F5344CB8AC3E}">
        <p14:creationId xmlns:p14="http://schemas.microsoft.com/office/powerpoint/2010/main" val="40480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45706" y="1626071"/>
            <a:ext cx="7904671" cy="1238428"/>
          </a:xfrm>
        </p:spPr>
        <p:txBody>
          <a:bodyPr/>
          <a:lstStyle/>
          <a:p>
            <a:r>
              <a:rPr lang="en-US" sz="3200" dirty="0"/>
              <a:t>Frontend interface</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699725" y="2766445"/>
            <a:ext cx="104922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HTML form to upload animal image.</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Displays predicted animal name.</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CSS used for styling and responsiveness.</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Interacts with Flask backend using form POST request.</a:t>
            </a:r>
          </a:p>
        </p:txBody>
      </p:sp>
    </p:spTree>
    <p:extLst>
      <p:ext uri="{BB962C8B-B14F-4D97-AF65-F5344CB8AC3E}">
        <p14:creationId xmlns:p14="http://schemas.microsoft.com/office/powerpoint/2010/main" val="374276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8206195" y="2890962"/>
            <a:ext cx="4579970" cy="538038"/>
          </a:xfrm>
        </p:spPr>
        <p:txBody>
          <a:bodyPr/>
          <a:lstStyle/>
          <a:p>
            <a:r>
              <a:rPr lang="en-US" dirty="0">
                <a:solidFill>
                  <a:schemeClr val="bg1"/>
                </a:solidFill>
              </a:rPr>
              <a:t>agenda</a:t>
            </a:r>
          </a:p>
        </p:txBody>
      </p:sp>
      <p:sp>
        <p:nvSpPr>
          <p:cNvPr id="4" name="Rectangle 1">
            <a:extLst>
              <a:ext uri="{FF2B5EF4-FFF2-40B4-BE49-F238E27FC236}">
                <a16:creationId xmlns:a16="http://schemas.microsoft.com/office/drawing/2014/main" id="{54F8E405-531A-0D87-64F6-FEEE0C0594B1}"/>
              </a:ext>
            </a:extLst>
          </p:cNvPr>
          <p:cNvSpPr>
            <a:spLocks noGrp="1" noChangeArrowheads="1"/>
          </p:cNvSpPr>
          <p:nvPr>
            <p:ph type="body" sz="quarter" idx="12"/>
          </p:nvPr>
        </p:nvSpPr>
        <p:spPr bwMode="auto">
          <a:xfrm>
            <a:off x="1206304" y="1060765"/>
            <a:ext cx="5559003"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Introduction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Problem Statement / Objective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Dataset Overview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Exploratory Data Analysis (EDA)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Image Preprocessing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Model Building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Model Evaluation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Model Deployment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Frontend Interface (HTML/CSS)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6">
                    <a:lumMod val="60000"/>
                    <a:lumOff val="40000"/>
                  </a:schemeClr>
                </a:solidFill>
                <a:effectLst/>
                <a:latin typeface="Arial" panose="020B0604020202020204" pitchFamily="34" charset="0"/>
              </a:rPr>
              <a:t> Conclusion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6">
                  <a:lumMod val="60000"/>
                  <a:lumOff val="40000"/>
                </a:schemeClr>
              </a:solidFill>
              <a:effectLst/>
              <a:latin typeface="Arial" panose="020B0604020202020204" pitchFamily="34" charset="0"/>
            </a:endParaRPr>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404744" y="1522377"/>
            <a:ext cx="7904671" cy="1238428"/>
          </a:xfrm>
        </p:spPr>
        <p:txBody>
          <a:bodyPr/>
          <a:lstStyle/>
          <a:p>
            <a:r>
              <a:rPr lang="en-US" sz="3200" dirty="0"/>
              <a:t>web application design</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480375" y="2214149"/>
            <a:ext cx="1049227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b="1" dirty="0">
                <a:solidFill>
                  <a:schemeClr val="bg1"/>
                </a:solidFill>
                <a:latin typeface="Arial" panose="020B0604020202020204" pitchFamily="34" charset="0"/>
                <a:cs typeface="Arial" panose="020B0604020202020204" pitchFamily="34" charset="0"/>
              </a:rPr>
              <a:t>1. Web Application Development</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Designed a user-friendly, browser-compatible web UI</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Enabled  input &amp; prediction display</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Built using HTML, CSS, JavaScript (or React)</a:t>
            </a:r>
          </a:p>
          <a:p>
            <a:pPr algn="just" eaLnBrk="0" fontAlgn="base" hangingPunct="0">
              <a:lnSpc>
                <a:spcPct val="100000"/>
              </a:lnSpc>
              <a:spcBef>
                <a:spcPct val="0"/>
              </a:spcBef>
              <a:spcAft>
                <a:spcPct val="0"/>
              </a:spcAft>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algn="just" eaLnBrk="0" fontAlgn="base" hangingPunct="0">
              <a:lnSpc>
                <a:spcPct val="100000"/>
              </a:lnSpc>
              <a:spcBef>
                <a:spcPct val="0"/>
              </a:spcBef>
              <a:spcAft>
                <a:spcPct val="0"/>
              </a:spcAft>
            </a:pPr>
            <a:r>
              <a:rPr lang="en-US" altLang="en-US" sz="1800" dirty="0">
                <a:solidFill>
                  <a:schemeClr val="bg1"/>
                </a:solidFill>
                <a:latin typeface="Arial" panose="020B0604020202020204" pitchFamily="34" charset="0"/>
                <a:cs typeface="Arial" panose="020B0604020202020204" pitchFamily="34" charset="0"/>
              </a:rPr>
              <a:t>2</a:t>
            </a:r>
            <a:r>
              <a:rPr lang="en-US" altLang="en-US" sz="1800" b="1" dirty="0">
                <a:solidFill>
                  <a:schemeClr val="bg1"/>
                </a:solidFill>
                <a:latin typeface="Arial" panose="020B0604020202020204" pitchFamily="34" charset="0"/>
                <a:cs typeface="Arial" panose="020B0604020202020204" pitchFamily="34" charset="0"/>
              </a:rPr>
              <a:t>. Model Integration</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Integrated final model into the backend (Flask/Django)</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Connected model predictions to the frontend</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Ensured real-time detection functionality</a:t>
            </a:r>
          </a:p>
          <a:p>
            <a:pPr algn="just" eaLnBrk="0" fontAlgn="base" hangingPunct="0">
              <a:lnSpc>
                <a:spcPct val="100000"/>
              </a:lnSpc>
              <a:spcBef>
                <a:spcPct val="0"/>
              </a:spcBef>
              <a:spcAft>
                <a:spcPct val="0"/>
              </a:spcAft>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algn="just" eaLnBrk="0" fontAlgn="base" hangingPunct="0">
              <a:lnSpc>
                <a:spcPct val="100000"/>
              </a:lnSpc>
              <a:spcBef>
                <a:spcPct val="0"/>
              </a:spcBef>
              <a:spcAft>
                <a:spcPct val="0"/>
              </a:spcAft>
            </a:pPr>
            <a:r>
              <a:rPr lang="en-US" altLang="en-US" sz="1800" b="1" dirty="0">
                <a:solidFill>
                  <a:schemeClr val="bg1"/>
                </a:solidFill>
                <a:latin typeface="Arial" panose="020B0604020202020204" pitchFamily="34" charset="0"/>
                <a:cs typeface="Arial" panose="020B0604020202020204" pitchFamily="34" charset="0"/>
              </a:rPr>
              <a:t>3. Deployment &amp; Testing</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Deployed web app to a live server</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Tested for performance &amp; user feedback</a:t>
            </a: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Ensured system stability and speed</a:t>
            </a:r>
          </a:p>
          <a:p>
            <a:pPr algn="just" eaLnBrk="0" fontAlgn="base" hangingPunct="0">
              <a:lnSpc>
                <a:spcPct val="100000"/>
              </a:lnSpc>
              <a:spcBef>
                <a:spcPct val="0"/>
              </a:spcBef>
              <a:spcAft>
                <a:spcPct val="0"/>
              </a:spcAft>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2763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2AA92-32A2-AB01-E669-25821369D5F9}"/>
              </a:ext>
            </a:extLst>
          </p:cNvPr>
          <p:cNvPicPr>
            <a:picLocks noChangeAspect="1"/>
          </p:cNvPicPr>
          <p:nvPr/>
        </p:nvPicPr>
        <p:blipFill>
          <a:blip r:embed="rId2"/>
          <a:stretch>
            <a:fillRect/>
          </a:stretch>
        </p:blipFill>
        <p:spPr>
          <a:xfrm>
            <a:off x="51845" y="1098459"/>
            <a:ext cx="12088305" cy="5655846"/>
          </a:xfrm>
          <a:prstGeom prst="rect">
            <a:avLst/>
          </a:prstGeom>
        </p:spPr>
      </p:pic>
      <p:sp>
        <p:nvSpPr>
          <p:cNvPr id="4" name="Title 9">
            <a:extLst>
              <a:ext uri="{FF2B5EF4-FFF2-40B4-BE49-F238E27FC236}">
                <a16:creationId xmlns:a16="http://schemas.microsoft.com/office/drawing/2014/main" id="{E5C40881-8291-E971-A8FC-6054F5F4CD4E}"/>
              </a:ext>
            </a:extLst>
          </p:cNvPr>
          <p:cNvSpPr>
            <a:spLocks noGrp="1"/>
          </p:cNvSpPr>
          <p:nvPr>
            <p:ph type="title"/>
          </p:nvPr>
        </p:nvSpPr>
        <p:spPr>
          <a:xfrm>
            <a:off x="1825448" y="372594"/>
            <a:ext cx="8541101" cy="1238428"/>
          </a:xfrm>
        </p:spPr>
        <p:txBody>
          <a:bodyPr/>
          <a:lstStyle/>
          <a:p>
            <a:r>
              <a:rPr lang="en-US" sz="3200" dirty="0"/>
              <a:t>Animal classification WEBAPP</a:t>
            </a:r>
          </a:p>
        </p:txBody>
      </p:sp>
    </p:spTree>
    <p:extLst>
      <p:ext uri="{BB962C8B-B14F-4D97-AF65-F5344CB8AC3E}">
        <p14:creationId xmlns:p14="http://schemas.microsoft.com/office/powerpoint/2010/main" val="1207377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BAE8742-2C05-C801-5AE4-21EA2B89FCEF}"/>
              </a:ext>
            </a:extLst>
          </p:cNvPr>
          <p:cNvPicPr>
            <a:picLocks noChangeAspect="1"/>
          </p:cNvPicPr>
          <p:nvPr/>
        </p:nvPicPr>
        <p:blipFill>
          <a:blip r:embed="rId2"/>
          <a:stretch>
            <a:fillRect/>
          </a:stretch>
        </p:blipFill>
        <p:spPr>
          <a:xfrm>
            <a:off x="0" y="897540"/>
            <a:ext cx="12192000" cy="5867883"/>
          </a:xfrm>
          <a:prstGeom prst="rect">
            <a:avLst/>
          </a:prstGeom>
        </p:spPr>
      </p:pic>
      <p:sp>
        <p:nvSpPr>
          <p:cNvPr id="25" name="Title 9">
            <a:extLst>
              <a:ext uri="{FF2B5EF4-FFF2-40B4-BE49-F238E27FC236}">
                <a16:creationId xmlns:a16="http://schemas.microsoft.com/office/drawing/2014/main" id="{9DBB4D97-739D-62F0-F78C-F1E63E5C0D94}"/>
              </a:ext>
            </a:extLst>
          </p:cNvPr>
          <p:cNvSpPr>
            <a:spLocks noGrp="1"/>
          </p:cNvSpPr>
          <p:nvPr>
            <p:ph type="title"/>
          </p:nvPr>
        </p:nvSpPr>
        <p:spPr>
          <a:xfrm>
            <a:off x="2381630" y="278326"/>
            <a:ext cx="8541101" cy="1238428"/>
          </a:xfrm>
        </p:spPr>
        <p:txBody>
          <a:bodyPr/>
          <a:lstStyle/>
          <a:p>
            <a:r>
              <a:rPr lang="en-US" sz="3200" dirty="0"/>
              <a:t>Animal classification WEBAPP</a:t>
            </a:r>
          </a:p>
        </p:txBody>
      </p:sp>
    </p:spTree>
    <p:extLst>
      <p:ext uri="{BB962C8B-B14F-4D97-AF65-F5344CB8AC3E}">
        <p14:creationId xmlns:p14="http://schemas.microsoft.com/office/powerpoint/2010/main" val="142361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26243" y="1502158"/>
            <a:ext cx="7904671" cy="1238428"/>
          </a:xfrm>
        </p:spPr>
        <p:txBody>
          <a:bodyPr/>
          <a:lstStyle/>
          <a:p>
            <a:r>
              <a:rPr lang="en-US" sz="3200" dirty="0"/>
              <a:t>conclusion</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394925" y="2674598"/>
            <a:ext cx="104922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The animal classification project successfully demonstrates the application of deep learning in solving real-world image recognition problems. By leveraging convolutional neural networks and pretrained models, the system achieved high accuracy in classifying various animal species. The deployment of the trained model through a Flask API with an interactive HTML/CSS frontend enabled real-time predictions in a user-friendly manner. This project not only showcases the effectiveness of AI in visual tasks but also provides a scalable framework for future enhancements and real-world applications.</a:t>
            </a:r>
          </a:p>
        </p:txBody>
      </p:sp>
    </p:spTree>
    <p:extLst>
      <p:ext uri="{BB962C8B-B14F-4D97-AF65-F5344CB8AC3E}">
        <p14:creationId xmlns:p14="http://schemas.microsoft.com/office/powerpoint/2010/main" val="298247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706338" y="544817"/>
            <a:ext cx="4989629" cy="2387771"/>
          </a:xfrm>
        </p:spPr>
        <p:txBody>
          <a:bodyPr/>
          <a:lstStyle/>
          <a:p>
            <a:r>
              <a:rPr lang="en-US" dirty="0"/>
              <a:t>Thank you </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8F782A0D-F711-23AB-EE42-B1F4EB4CC5A7}"/>
              </a:ext>
            </a:extLst>
          </p:cNvPr>
          <p:cNvSpPr>
            <a:spLocks noGrp="1"/>
          </p:cNvSpPr>
          <p:nvPr>
            <p:ph type="title"/>
          </p:nvPr>
        </p:nvSpPr>
        <p:spPr>
          <a:xfrm>
            <a:off x="2402545" y="711671"/>
            <a:ext cx="4949977" cy="877078"/>
          </a:xfrm>
        </p:spPr>
        <p:txBody>
          <a:bodyPr/>
          <a:lstStyle/>
          <a:p>
            <a:r>
              <a:rPr lang="en-US" sz="3200" dirty="0"/>
              <a:t>introduction</a:t>
            </a:r>
          </a:p>
        </p:txBody>
      </p:sp>
      <p:sp>
        <p:nvSpPr>
          <p:cNvPr id="3" name="Rectangle 1">
            <a:extLst>
              <a:ext uri="{FF2B5EF4-FFF2-40B4-BE49-F238E27FC236}">
                <a16:creationId xmlns:a16="http://schemas.microsoft.com/office/drawing/2014/main" id="{0C1F9881-028B-EAAE-AE89-48191236A834}"/>
              </a:ext>
            </a:extLst>
          </p:cNvPr>
          <p:cNvSpPr txBox="1">
            <a:spLocks noChangeArrowheads="1"/>
          </p:cNvSpPr>
          <p:nvPr/>
        </p:nvSpPr>
        <p:spPr bwMode="auto">
          <a:xfrm>
            <a:off x="2495938" y="1588749"/>
            <a:ext cx="932128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sz="1800" dirty="0">
                <a:latin typeface="Arial" panose="020B0604020202020204" pitchFamily="34" charset="0"/>
                <a:cs typeface="Arial" panose="020B0604020202020204" pitchFamily="34" charset="0"/>
              </a:rPr>
              <a:t>Animal classification using image data is a significant application of computer vision and deep learning. The primary goal of this project is to automatically recognize and classify animal images into their respective categories based on visual features. By leveraging convolutional neural networks (CNNs) and pretrained deep learning models, the system is trained to learn intricate patterns from image data. The project culminates in a user-friendly web interface, allowing users to upload images and receive predictions instantly, making it suitable for educational, research, and wildlife monitoring applications.</a:t>
            </a: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buFontTx/>
              <a:buChar char="•"/>
            </a:pPr>
            <a:endParaRPr lang="en-US" altLang="en-US" sz="1800" dirty="0">
              <a:solidFill>
                <a:schemeClr val="accent6">
                  <a:lumMod val="60000"/>
                  <a:lumOff val="40000"/>
                </a:schemeClr>
              </a:solidFill>
              <a:latin typeface="Arial" panose="020B0604020202020204" pitchFamily="34" charset="0"/>
            </a:endParaRPr>
          </a:p>
          <a:p>
            <a:pPr eaLnBrk="0" fontAlgn="base" hangingPunct="0">
              <a:lnSpc>
                <a:spcPct val="100000"/>
              </a:lnSpc>
              <a:spcBef>
                <a:spcPct val="0"/>
              </a:spcBef>
              <a:spcAft>
                <a:spcPct val="0"/>
              </a:spcAft>
              <a:buFontTx/>
              <a:buChar char="•"/>
            </a:pPr>
            <a:endParaRPr lang="en-US" altLang="en-US" sz="1800" dirty="0">
              <a:solidFill>
                <a:schemeClr val="accent6">
                  <a:lumMod val="60000"/>
                  <a:lumOff val="40000"/>
                </a:schemeClr>
              </a:solidFill>
              <a:latin typeface="Arial" panose="020B0604020202020204" pitchFamily="34" charset="0"/>
            </a:endParaRP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993622" y="1588748"/>
            <a:ext cx="4949977" cy="877078"/>
          </a:xfrm>
        </p:spPr>
        <p:txBody>
          <a:bodyPr/>
          <a:lstStyle/>
          <a:p>
            <a:r>
              <a:rPr lang="en-US" sz="3200" dirty="0"/>
              <a:t>objective</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2085390" y="2551837"/>
            <a:ext cx="93212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rPr>
              <a:t>To develop a robust image classification system for animals.</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rPr>
              <a:t>Build and evaluate deep learning models for image recognition.</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rPr>
              <a:t>Deploy the best-performing model using Flask API with a user-friendly web interface.</a:t>
            </a:r>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1146023" y="1766030"/>
            <a:ext cx="4949977" cy="877078"/>
          </a:xfrm>
        </p:spPr>
        <p:txBody>
          <a:bodyPr/>
          <a:lstStyle/>
          <a:p>
            <a:r>
              <a:rPr lang="en-US" sz="3200" dirty="0"/>
              <a:t>Dataset overview</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373378" y="3014763"/>
            <a:ext cx="96431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dirty="0">
                <a:solidFill>
                  <a:schemeClr val="accent6">
                    <a:lumMod val="60000"/>
                    <a:lumOff val="40000"/>
                  </a:schemeClr>
                </a:solidFill>
                <a:latin typeface="Arial" panose="020B0604020202020204" pitchFamily="34" charset="0"/>
              </a:rPr>
              <a:t>The dataset used in this project consists of labeled images of various animal species, organized into separate folders where each folder represents a distinct class. These images vary in background, orientation, and lighting conditions, offering a diverse and realistic set of examples for training. The dataset is divided into training, validation, and testing subsets to ensure effective model training and unbiased evaluation. Before feeding the data into the model, images are resized to a consistent shape, and preprocessing techniques such as normalization and augmentation are applied.</a:t>
            </a:r>
          </a:p>
        </p:txBody>
      </p:sp>
    </p:spTree>
    <p:extLst>
      <p:ext uri="{BB962C8B-B14F-4D97-AF65-F5344CB8AC3E}">
        <p14:creationId xmlns:p14="http://schemas.microsoft.com/office/powerpoint/2010/main" val="263380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892629" y="1756699"/>
            <a:ext cx="7904671" cy="1238428"/>
          </a:xfrm>
        </p:spPr>
        <p:txBody>
          <a:bodyPr/>
          <a:lstStyle/>
          <a:p>
            <a:r>
              <a:rPr lang="en-US" sz="3200" dirty="0"/>
              <a:t>Exploratory data analysis </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087014" y="2806682"/>
            <a:ext cx="104922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altLang="en-US" sz="1800" dirty="0">
                <a:solidFill>
                  <a:schemeClr val="accent6">
                    <a:lumMod val="60000"/>
                    <a:lumOff val="40000"/>
                  </a:schemeClr>
                </a:solidFill>
                <a:latin typeface="Arial" panose="020B0604020202020204" pitchFamily="34" charset="0"/>
              </a:rPr>
              <a:t>Exploratory Data Analysis was performed to understand the structure, distribution, and quality of the image dataset. The number of images in each class was visualized to check for any class imbalance that could affect model performance. Sample images from each category were displayed to verify the correctness of labeling and to observe variations in pose, background, and lighting. This initial analysis helped guide preprocessing decisions such as resizing and augmentation, and provided insights into potential challenges the model might face during classification.</a:t>
            </a:r>
          </a:p>
        </p:txBody>
      </p:sp>
    </p:spTree>
    <p:extLst>
      <p:ext uri="{BB962C8B-B14F-4D97-AF65-F5344CB8AC3E}">
        <p14:creationId xmlns:p14="http://schemas.microsoft.com/office/powerpoint/2010/main" val="322561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11494" y="1616739"/>
            <a:ext cx="7904671" cy="1238428"/>
          </a:xfrm>
        </p:spPr>
        <p:txBody>
          <a:bodyPr/>
          <a:lstStyle/>
          <a:p>
            <a:r>
              <a:rPr lang="en-US" sz="3200" dirty="0"/>
              <a:t>Image preprocessing</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1076625" y="2571673"/>
            <a:ext cx="104922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r>
              <a:rPr lang="en-US" sz="1800" dirty="0">
                <a:latin typeface="Arial" panose="020B0604020202020204" pitchFamily="34" charset="0"/>
                <a:cs typeface="Arial" panose="020B0604020202020204" pitchFamily="34" charset="0"/>
              </a:rPr>
              <a:t>Image preprocessing is a crucial step in preparing the dataset for training deep learning models. In this project, all images were resized to a fixed dimension to ensure uniformity across the dataset. Pixel values were normalized to a range of 0 to 1 to speed up convergence during training. To improve the model’s robustness and prevent overfitting, data augmentation techniques such as horizontal flipping, rotation, zooming, and shifting were applied. These augmentations artificially increased the size and diversity of the training set, helping the model generalize better to new, unseen images. The dataset was also split into training, validation, and test sets to monitor performance and tune hyperparameters effectively.</a:t>
            </a: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073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11494" y="1616739"/>
            <a:ext cx="7904671" cy="1238428"/>
          </a:xfrm>
        </p:spPr>
        <p:txBody>
          <a:bodyPr/>
          <a:lstStyle/>
          <a:p>
            <a:r>
              <a:rPr lang="en-US" sz="3200" dirty="0"/>
              <a:t>Model building</a:t>
            </a:r>
          </a:p>
        </p:txBody>
      </p:sp>
      <p:sp>
        <p:nvSpPr>
          <p:cNvPr id="3" name="Rectangle 1">
            <a:extLst>
              <a:ext uri="{FF2B5EF4-FFF2-40B4-BE49-F238E27FC236}">
                <a16:creationId xmlns:a16="http://schemas.microsoft.com/office/drawing/2014/main" id="{1A2D491B-E00B-F78F-6BE0-4FC23DC1B9CE}"/>
              </a:ext>
            </a:extLst>
          </p:cNvPr>
          <p:cNvSpPr txBox="1">
            <a:spLocks noChangeArrowheads="1"/>
          </p:cNvSpPr>
          <p:nvPr/>
        </p:nvSpPr>
        <p:spPr bwMode="auto">
          <a:xfrm>
            <a:off x="2197357" y="2571673"/>
            <a:ext cx="104922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Tried multiple models:</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Basic CNN</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Pretrained Models: VGG16, ResNet50, MobileNet</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Used TensorFlow/Keras with Conv2D, MaxPooling2D, Dense layers.</a:t>
            </a:r>
          </a:p>
          <a:p>
            <a:pPr marL="285750" indent="-285750" algn="just" eaLnBrk="0" fontAlgn="base" hangingPunct="0">
              <a:lnSpc>
                <a:spcPct val="100000"/>
              </a:lnSpc>
              <a:spcBef>
                <a:spcPct val="0"/>
              </a:spcBef>
              <a:spcAft>
                <a:spcPct val="0"/>
              </a:spcAft>
              <a:buFont typeface="Arial" panose="020B0604020202020204" pitchFamily="34" charset="0"/>
              <a:buChar char="•"/>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a:p>
            <a:pPr marL="285750" indent="-285750" algn="just" eaLnBrk="0" fontAlgn="base" hangingPunct="0">
              <a:lnSpc>
                <a:spcPct val="100000"/>
              </a:lnSpc>
              <a:spcBef>
                <a:spcPct val="0"/>
              </a:spcBef>
              <a:spcAft>
                <a:spcPct val="0"/>
              </a:spcAft>
              <a:buFont typeface="Arial" panose="020B0604020202020204" pitchFamily="34" charset="0"/>
              <a:buChar char="•"/>
            </a:pPr>
            <a:r>
              <a:rPr lang="en-US" altLang="en-US" sz="1800" dirty="0">
                <a:solidFill>
                  <a:schemeClr val="accent6">
                    <a:lumMod val="60000"/>
                    <a:lumOff val="40000"/>
                  </a:schemeClr>
                </a:solidFill>
                <a:latin typeface="Arial" panose="020B0604020202020204" pitchFamily="34" charset="0"/>
                <a:cs typeface="Arial" panose="020B0604020202020204" pitchFamily="34" charset="0"/>
              </a:rPr>
              <a:t>Fine-tuned pretrained models using transfer learning.</a:t>
            </a:r>
          </a:p>
          <a:p>
            <a:pPr algn="just" eaLnBrk="0" fontAlgn="base" hangingPunct="0">
              <a:lnSpc>
                <a:spcPct val="100000"/>
              </a:lnSpc>
              <a:spcBef>
                <a:spcPct val="0"/>
              </a:spcBef>
              <a:spcAft>
                <a:spcPct val="0"/>
              </a:spcAft>
            </a:pPr>
            <a:endParaRPr lang="en-US" altLang="en-US" sz="1800" dirty="0">
              <a:solidFill>
                <a:schemeClr val="accent6">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84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EB35CA31-DECC-2E17-D718-B849A93597A9}"/>
              </a:ext>
            </a:extLst>
          </p:cNvPr>
          <p:cNvSpPr>
            <a:spLocks noGrp="1"/>
          </p:cNvSpPr>
          <p:nvPr>
            <p:ph type="title"/>
          </p:nvPr>
        </p:nvSpPr>
        <p:spPr>
          <a:xfrm>
            <a:off x="2040294" y="1153358"/>
            <a:ext cx="7904671" cy="1238428"/>
          </a:xfrm>
        </p:spPr>
        <p:txBody>
          <a:bodyPr/>
          <a:lstStyle/>
          <a:p>
            <a:r>
              <a:rPr lang="en-US" sz="3200" dirty="0">
                <a:solidFill>
                  <a:schemeClr val="accent6">
                    <a:lumMod val="60000"/>
                    <a:lumOff val="40000"/>
                  </a:schemeClr>
                </a:solidFill>
              </a:rPr>
              <a:t>cNN Model summary</a:t>
            </a:r>
          </a:p>
        </p:txBody>
      </p:sp>
      <p:pic>
        <p:nvPicPr>
          <p:cNvPr id="6" name="Picture 5">
            <a:extLst>
              <a:ext uri="{FF2B5EF4-FFF2-40B4-BE49-F238E27FC236}">
                <a16:creationId xmlns:a16="http://schemas.microsoft.com/office/drawing/2014/main" id="{9B89EB4B-008C-A219-A393-A9720BFF5102}"/>
              </a:ext>
            </a:extLst>
          </p:cNvPr>
          <p:cNvPicPr>
            <a:picLocks noChangeAspect="1"/>
          </p:cNvPicPr>
          <p:nvPr/>
        </p:nvPicPr>
        <p:blipFill>
          <a:blip r:embed="rId2"/>
          <a:stretch>
            <a:fillRect/>
          </a:stretch>
        </p:blipFill>
        <p:spPr>
          <a:xfrm>
            <a:off x="1640265" y="1685107"/>
            <a:ext cx="7202077" cy="5072238"/>
          </a:xfrm>
          <a:prstGeom prst="rect">
            <a:avLst/>
          </a:prstGeom>
        </p:spPr>
      </p:pic>
    </p:spTree>
    <p:extLst>
      <p:ext uri="{BB962C8B-B14F-4D97-AF65-F5344CB8AC3E}">
        <p14:creationId xmlns:p14="http://schemas.microsoft.com/office/powerpoint/2010/main" val="1585706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174</TotalTime>
  <Words>1075</Words>
  <Application>Microsoft Office PowerPoint</Application>
  <PresentationFormat>Widescreen</PresentationFormat>
  <Paragraphs>110</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 Bold</vt:lpstr>
      <vt:lpstr>Courier New</vt:lpstr>
      <vt:lpstr>Daytona Pro Light</vt:lpstr>
      <vt:lpstr>Office Theme</vt:lpstr>
      <vt:lpstr>Unified mentor- machine learning internship project</vt:lpstr>
      <vt:lpstr>agenda</vt:lpstr>
      <vt:lpstr>introduction</vt:lpstr>
      <vt:lpstr>objective</vt:lpstr>
      <vt:lpstr>Dataset overview</vt:lpstr>
      <vt:lpstr>Exploratory data analysis </vt:lpstr>
      <vt:lpstr>Image preprocessing</vt:lpstr>
      <vt:lpstr>Model building</vt:lpstr>
      <vt:lpstr>cNN Model summary</vt:lpstr>
      <vt:lpstr>Model evaluation</vt:lpstr>
      <vt:lpstr>Vgg 16 Model summary</vt:lpstr>
      <vt:lpstr>Model comparison</vt:lpstr>
      <vt:lpstr>Model comparison</vt:lpstr>
      <vt:lpstr>Mobilenet v2 model summary</vt:lpstr>
      <vt:lpstr>Moblienet v2 performance</vt:lpstr>
      <vt:lpstr>Model comparison</vt:lpstr>
      <vt:lpstr>Model deployment</vt:lpstr>
      <vt:lpstr>Architectural design and deployment</vt:lpstr>
      <vt:lpstr>Frontend interface</vt:lpstr>
      <vt:lpstr>web application design</vt:lpstr>
      <vt:lpstr>Animal classification WEBAPP</vt:lpstr>
      <vt:lpstr>Animal classification WEBAPP</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Badri Shan</dc:creator>
  <cp:lastModifiedBy>Badri Shan</cp:lastModifiedBy>
  <cp:revision>26</cp:revision>
  <dcterms:created xsi:type="dcterms:W3CDTF">2025-07-27T08:13:56Z</dcterms:created>
  <dcterms:modified xsi:type="dcterms:W3CDTF">2025-07-28T03:47:10Z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